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62" r:id="rId3"/>
    <p:sldId id="257" r:id="rId4"/>
    <p:sldId id="275" r:id="rId5"/>
    <p:sldId id="272" r:id="rId6"/>
    <p:sldId id="273" r:id="rId7"/>
    <p:sldId id="266" r:id="rId8"/>
    <p:sldId id="274" r:id="rId9"/>
    <p:sldId id="267" r:id="rId10"/>
    <p:sldId id="268" r:id="rId11"/>
    <p:sldId id="269" r:id="rId12"/>
    <p:sldId id="270" r:id="rId13"/>
    <p:sldId id="276" r:id="rId14"/>
    <p:sldId id="277"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p:cViewPr varScale="1">
        <p:scale>
          <a:sx n="82" d="100"/>
          <a:sy n="82" d="100"/>
        </p:scale>
        <p:origin x="662" y="53"/>
      </p:cViewPr>
      <p:guideLst>
        <p:guide orient="horz" pos="2160"/>
        <p:guide pos="3840"/>
        <p:guide pos="39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273B34B-DDF5-4D93-8F0B-F4E4A586572C}" type="datetimeFigureOut">
              <a:rPr lang="en-US" smtClean="0"/>
              <a:t>10/10/2018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319322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27935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55767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0689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411723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273B34B-DDF5-4D93-8F0B-F4E4A586572C}"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639141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273B34B-DDF5-4D93-8F0B-F4E4A586572C}"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97221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73B34B-DDF5-4D93-8F0B-F4E4A586572C}"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18735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73B34B-DDF5-4D93-8F0B-F4E4A586572C}"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55679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73B34B-DDF5-4D93-8F0B-F4E4A586572C}"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91290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73B34B-DDF5-4D93-8F0B-F4E4A586572C}"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310275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423154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73B34B-DDF5-4D93-8F0B-F4E4A586572C}" type="datetimeFigureOut">
              <a:rPr lang="en-US" smtClean="0"/>
              <a:t>10/10/2018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683936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273B34B-DDF5-4D93-8F0B-F4E4A586572C}"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56953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3B34B-DDF5-4D93-8F0B-F4E4A586572C}" type="datetimeFigureOut">
              <a:rPr lang="en-US" smtClean="0"/>
              <a:t>10/10/2018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182007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9394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3B34B-DDF5-4D93-8F0B-F4E4A586572C}"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928D0-BFA3-4509-A894-C30042C9622A}" type="slidenum">
              <a:rPr lang="en-US" smtClean="0"/>
              <a:t>‹#›</a:t>
            </a:fld>
            <a:endParaRPr lang="en-US"/>
          </a:p>
        </p:txBody>
      </p:sp>
    </p:spTree>
    <p:extLst>
      <p:ext uri="{BB962C8B-B14F-4D97-AF65-F5344CB8AC3E}">
        <p14:creationId xmlns:p14="http://schemas.microsoft.com/office/powerpoint/2010/main" val="265951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273B34B-DDF5-4D93-8F0B-F4E4A586572C}" type="datetimeFigureOut">
              <a:rPr lang="en-US" smtClean="0"/>
              <a:t>10/10/2018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5928D0-BFA3-4509-A894-C30042C9622A}" type="slidenum">
              <a:rPr lang="en-US" smtClean="0"/>
              <a:t>‹#›</a:t>
            </a:fld>
            <a:endParaRPr lang="en-US"/>
          </a:p>
        </p:txBody>
      </p:sp>
    </p:spTree>
    <p:extLst>
      <p:ext uri="{BB962C8B-B14F-4D97-AF65-F5344CB8AC3E}">
        <p14:creationId xmlns:p14="http://schemas.microsoft.com/office/powerpoint/2010/main" val="268591170"/>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465" y="1905000"/>
            <a:ext cx="9912219" cy="1200636"/>
          </a:xfrm>
        </p:spPr>
        <p:txBody>
          <a:bodyPr anchor="ctr">
            <a:normAutofit/>
          </a:bodyPr>
          <a:lstStyle/>
          <a:p>
            <a:pPr algn="ctr">
              <a:tabLst>
                <a:tab pos="4516438" algn="l"/>
              </a:tabLst>
            </a:pPr>
            <a:r>
              <a:rPr lang="en-US" dirty="0" smtClean="0"/>
              <a:t>MINI PROJECT 2</a:t>
            </a:r>
            <a:br>
              <a:rPr lang="en-US" dirty="0" smtClean="0"/>
            </a:br>
            <a:r>
              <a:rPr lang="en-US" sz="2800" dirty="0" err="1" smtClean="0"/>
              <a:t>tcb</a:t>
            </a:r>
            <a:r>
              <a:rPr lang="en-US" sz="2800" dirty="0" smtClean="0"/>
              <a:t> management, basic scheduling, timing features</a:t>
            </a:r>
            <a:endParaRPr lang="en-US" sz="2800" dirty="0"/>
          </a:p>
        </p:txBody>
      </p:sp>
      <p:sp>
        <p:nvSpPr>
          <p:cNvPr id="3" name="Subtitle 2"/>
          <p:cNvSpPr>
            <a:spLocks noGrp="1"/>
          </p:cNvSpPr>
          <p:nvPr>
            <p:ph type="subTitle" idx="1"/>
          </p:nvPr>
        </p:nvSpPr>
        <p:spPr>
          <a:xfrm>
            <a:off x="1759788" y="3592708"/>
            <a:ext cx="8791575" cy="447448"/>
          </a:xfrm>
        </p:spPr>
        <p:txBody>
          <a:bodyPr anchor="ctr">
            <a:normAutofit lnSpcReduction="10000"/>
          </a:bodyPr>
          <a:lstStyle/>
          <a:p>
            <a:pPr algn="ctr"/>
            <a:r>
              <a:rPr lang="en-US" dirty="0" smtClean="0"/>
              <a:t>William Trace LaCour (WTL6C)</a:t>
            </a:r>
            <a:endParaRPr lang="en-US" dirty="0"/>
          </a:p>
        </p:txBody>
      </p:sp>
    </p:spTree>
    <p:extLst>
      <p:ext uri="{BB962C8B-B14F-4D97-AF65-F5344CB8AC3E}">
        <p14:creationId xmlns:p14="http://schemas.microsoft.com/office/powerpoint/2010/main" val="3080061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160" y="560661"/>
            <a:ext cx="10291681" cy="578270"/>
          </a:xfrm>
        </p:spPr>
        <p:txBody>
          <a:bodyPr>
            <a:normAutofit fontScale="90000"/>
          </a:bodyPr>
          <a:lstStyle/>
          <a:p>
            <a:pPr algn="ctr"/>
            <a:r>
              <a:rPr lang="en-US" dirty="0" smtClean="0"/>
              <a:t>Deliverables for part 4a – Testmain1</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0000" t="72021"/>
          <a:stretch/>
        </p:blipFill>
        <p:spPr>
          <a:xfrm>
            <a:off x="3176842" y="1600200"/>
            <a:ext cx="5838316" cy="1752600"/>
          </a:xfrm>
          <a:prstGeom prst="rect">
            <a:avLst/>
          </a:prstGeom>
        </p:spPr>
      </p:pic>
      <p:sp>
        <p:nvSpPr>
          <p:cNvPr id="5" name="TextBox 4"/>
          <p:cNvSpPr txBox="1"/>
          <p:nvPr/>
        </p:nvSpPr>
        <p:spPr>
          <a:xfrm>
            <a:off x="2933700" y="3733800"/>
            <a:ext cx="6324600" cy="2895600"/>
          </a:xfrm>
          <a:prstGeom prst="rect">
            <a:avLst/>
          </a:prstGeom>
          <a:noFill/>
          <a:ln w="38100">
            <a:solidFill>
              <a:srgbClr val="FF0000"/>
            </a:solidFill>
          </a:ln>
        </p:spPr>
        <p:txBody>
          <a:bodyPr wrap="square" rtlCol="0">
            <a:noAutofit/>
          </a:bodyPr>
          <a:lstStyle/>
          <a:p>
            <a:pPr algn="ctr"/>
            <a:r>
              <a:rPr lang="en-US" sz="2600" dirty="0" smtClean="0"/>
              <a:t>TestMain1</a:t>
            </a:r>
          </a:p>
          <a:p>
            <a:r>
              <a:rPr lang="en-US" sz="2600" dirty="0" smtClean="0"/>
              <a:t>Context Switch Time = 112 * 12.5 ns = 1.4 µs</a:t>
            </a:r>
          </a:p>
          <a:p>
            <a:r>
              <a:rPr lang="en-US" sz="2600" dirty="0" smtClean="0"/>
              <a:t>Time Slice = </a:t>
            </a:r>
            <a:r>
              <a:rPr lang="en-US" sz="2600" dirty="0" smtClean="0">
                <a:sym typeface="Symbol" panose="05050102010706020507" pitchFamily="18" charset="2"/>
              </a:rPr>
              <a:t>37 * 12.5 ns = 462.5 ns</a:t>
            </a:r>
          </a:p>
          <a:p>
            <a:endParaRPr lang="en-US" sz="2600" dirty="0">
              <a:sym typeface="Symbol" panose="05050102010706020507" pitchFamily="18" charset="2"/>
            </a:endParaRPr>
          </a:p>
          <a:p>
            <a:r>
              <a:rPr lang="en-US" sz="2600" dirty="0" smtClean="0">
                <a:sym typeface="Symbol" panose="05050102010706020507" pitchFamily="18" charset="2"/>
              </a:rPr>
              <a:t>Overall values were close to that of Part 2, just more </a:t>
            </a:r>
            <a:r>
              <a:rPr lang="en-US" sz="2600" dirty="0" smtClean="0">
                <a:sym typeface="Symbol" panose="05050102010706020507" pitchFamily="18" charset="2"/>
              </a:rPr>
              <a:t>instructions, making the overall time longer</a:t>
            </a:r>
            <a:endParaRPr lang="en-US" sz="2600" dirty="0">
              <a:sym typeface="Symbol" panose="05050102010706020507" pitchFamily="18" charset="2"/>
            </a:endParaRPr>
          </a:p>
          <a:p>
            <a:endParaRPr lang="en-US" dirty="0"/>
          </a:p>
        </p:txBody>
      </p:sp>
    </p:spTree>
    <p:extLst>
      <p:ext uri="{BB962C8B-B14F-4D97-AF65-F5344CB8AC3E}">
        <p14:creationId xmlns:p14="http://schemas.microsoft.com/office/powerpoint/2010/main" val="4158125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960" y="560661"/>
            <a:ext cx="9682081" cy="578270"/>
          </a:xfrm>
        </p:spPr>
        <p:txBody>
          <a:bodyPr>
            <a:normAutofit fontScale="90000"/>
          </a:bodyPr>
          <a:lstStyle/>
          <a:p>
            <a:pPr algn="ctr"/>
            <a:r>
              <a:rPr lang="en-US" dirty="0" smtClean="0"/>
              <a:t>Deliverables for part 4a – Testmain2</a:t>
            </a:r>
            <a:endParaRPr lang="en-US" dirty="0"/>
          </a:p>
        </p:txBody>
      </p:sp>
      <p:sp>
        <p:nvSpPr>
          <p:cNvPr id="4" name="TextBox 3"/>
          <p:cNvSpPr txBox="1"/>
          <p:nvPr/>
        </p:nvSpPr>
        <p:spPr>
          <a:xfrm>
            <a:off x="2971800" y="4267200"/>
            <a:ext cx="6934200" cy="2438400"/>
          </a:xfrm>
          <a:prstGeom prst="rect">
            <a:avLst/>
          </a:prstGeom>
          <a:noFill/>
          <a:ln w="38100">
            <a:solidFill>
              <a:srgbClr val="FF0000"/>
            </a:solidFill>
          </a:ln>
        </p:spPr>
        <p:txBody>
          <a:bodyPr wrap="square" rtlCol="0">
            <a:noAutofit/>
          </a:bodyPr>
          <a:lstStyle/>
          <a:p>
            <a:pPr algn="ctr"/>
            <a:r>
              <a:rPr lang="en-US" sz="2600" dirty="0" smtClean="0"/>
              <a:t>TestMain2</a:t>
            </a:r>
          </a:p>
          <a:p>
            <a:r>
              <a:rPr lang="en-US" sz="2600" dirty="0" smtClean="0"/>
              <a:t>Context Switch Time = 130 * 12.5 ns = 1.625 µs</a:t>
            </a:r>
          </a:p>
          <a:p>
            <a:r>
              <a:rPr lang="en-US" sz="2600" dirty="0" smtClean="0"/>
              <a:t>Time Slice = </a:t>
            </a:r>
            <a:r>
              <a:rPr lang="en-US" sz="2600" dirty="0" smtClean="0">
                <a:sym typeface="Symbol" panose="05050102010706020507" pitchFamily="18" charset="2"/>
              </a:rPr>
              <a:t>159842 * 12.5 ns = 1.998025 </a:t>
            </a:r>
            <a:r>
              <a:rPr lang="en-US" sz="2600" dirty="0" err="1" smtClean="0">
                <a:sym typeface="Symbol" panose="05050102010706020507" pitchFamily="18" charset="2"/>
              </a:rPr>
              <a:t>ms</a:t>
            </a:r>
            <a:endParaRPr lang="en-US" sz="2600" dirty="0" smtClean="0">
              <a:sym typeface="Symbol" panose="05050102010706020507" pitchFamily="18" charset="2"/>
            </a:endParaRPr>
          </a:p>
          <a:p>
            <a:endParaRPr lang="en-US" sz="2600" dirty="0">
              <a:sym typeface="Symbol" panose="05050102010706020507" pitchFamily="18" charset="2"/>
            </a:endParaRPr>
          </a:p>
          <a:p>
            <a:r>
              <a:rPr lang="en-US" sz="2600" dirty="0">
                <a:sym typeface="Symbol" panose="05050102010706020507" pitchFamily="18" charset="2"/>
              </a:rPr>
              <a:t>Overall values were close to that of Part 2, just more </a:t>
            </a:r>
            <a:r>
              <a:rPr lang="en-US" sz="2600" dirty="0" smtClean="0">
                <a:sym typeface="Symbol" panose="05050102010706020507" pitchFamily="18" charset="2"/>
              </a:rPr>
              <a:t>instructions, making the overall time longer</a:t>
            </a:r>
            <a:endParaRPr lang="en-US" sz="2600" dirty="0">
              <a:sym typeface="Symbol" panose="05050102010706020507" pitchFamily="18" charset="2"/>
            </a:endParaRPr>
          </a:p>
          <a:p>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0000" t="71903"/>
          <a:stretch/>
        </p:blipFill>
        <p:spPr>
          <a:xfrm>
            <a:off x="3279192" y="1828800"/>
            <a:ext cx="6319416" cy="1905000"/>
          </a:xfrm>
          <a:prstGeom prst="rect">
            <a:avLst/>
          </a:prstGeom>
        </p:spPr>
      </p:pic>
    </p:spTree>
    <p:extLst>
      <p:ext uri="{BB962C8B-B14F-4D97-AF65-F5344CB8AC3E}">
        <p14:creationId xmlns:p14="http://schemas.microsoft.com/office/powerpoint/2010/main" val="1879500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560661"/>
            <a:ext cx="8391362" cy="578270"/>
          </a:xfrm>
        </p:spPr>
        <p:txBody>
          <a:bodyPr>
            <a:normAutofit fontScale="90000"/>
          </a:bodyPr>
          <a:lstStyle/>
          <a:p>
            <a:pPr algn="ctr"/>
            <a:r>
              <a:rPr lang="en-US" dirty="0" smtClean="0"/>
              <a:t>Deliverables for part 4B – Question #1</a:t>
            </a:r>
            <a:endParaRPr lang="en-US" dirty="0"/>
          </a:p>
        </p:txBody>
      </p:sp>
      <p:sp>
        <p:nvSpPr>
          <p:cNvPr id="3" name="TextBox 2"/>
          <p:cNvSpPr txBox="1"/>
          <p:nvPr/>
        </p:nvSpPr>
        <p:spPr>
          <a:xfrm>
            <a:off x="1066800" y="2133600"/>
            <a:ext cx="10058400" cy="2677656"/>
          </a:xfrm>
          <a:prstGeom prst="rect">
            <a:avLst/>
          </a:prstGeom>
          <a:noFill/>
        </p:spPr>
        <p:txBody>
          <a:bodyPr wrap="square" rtlCol="0">
            <a:spAutoFit/>
          </a:bodyPr>
          <a:lstStyle/>
          <a:p>
            <a:pPr algn="ctr"/>
            <a:r>
              <a:rPr lang="en-US" sz="2400" dirty="0" smtClean="0"/>
              <a:t>Are </a:t>
            </a:r>
            <a:r>
              <a:rPr lang="en-US" sz="2400" dirty="0"/>
              <a:t>there any differences between the values you measured using logic </a:t>
            </a:r>
            <a:r>
              <a:rPr lang="en-US" sz="2400" dirty="0" smtClean="0"/>
              <a:t>   analyzer </a:t>
            </a:r>
            <a:r>
              <a:rPr lang="en-US" sz="2400" dirty="0"/>
              <a:t>versus the measurements using </a:t>
            </a:r>
            <a:r>
              <a:rPr lang="en-US" sz="2400" dirty="0" err="1"/>
              <a:t>OS_Time</a:t>
            </a:r>
            <a:r>
              <a:rPr lang="en-US" sz="2400" dirty="0"/>
              <a:t> </a:t>
            </a:r>
            <a:r>
              <a:rPr lang="en-US" sz="2400" dirty="0" smtClean="0"/>
              <a:t>functions? </a:t>
            </a:r>
            <a:r>
              <a:rPr lang="en-US" sz="2400" dirty="0"/>
              <a:t>Explain why</a:t>
            </a:r>
            <a:r>
              <a:rPr lang="en-US" sz="2400" dirty="0" smtClean="0"/>
              <a:t>.</a:t>
            </a:r>
          </a:p>
          <a:p>
            <a:pPr lvl="1"/>
            <a:r>
              <a:rPr lang="en-US" sz="2400" dirty="0"/>
              <a:t>	</a:t>
            </a:r>
            <a:r>
              <a:rPr lang="en-US" sz="2400" dirty="0" smtClean="0"/>
              <a:t> </a:t>
            </a:r>
          </a:p>
          <a:p>
            <a:pPr marL="800100" lvl="1" indent="-342900">
              <a:buFont typeface="Arial" panose="020B0604020202020204" pitchFamily="34" charset="0"/>
              <a:buChar char="•"/>
            </a:pPr>
            <a:r>
              <a:rPr lang="en-US" sz="2400" dirty="0" smtClean="0"/>
              <a:t>Yes, the reason being that if you were to look at the difference in the assembly breakdown there is simply more instructions that need to be run now that we have function calls to </a:t>
            </a:r>
            <a:r>
              <a:rPr lang="en-US" sz="2400" dirty="0" err="1" smtClean="0"/>
              <a:t>OS_Time</a:t>
            </a:r>
            <a:r>
              <a:rPr lang="en-US" sz="2400" dirty="0" smtClean="0"/>
              <a:t> and </a:t>
            </a:r>
            <a:r>
              <a:rPr lang="en-US" sz="2400" dirty="0" err="1" smtClean="0"/>
              <a:t>OS_TimeDifference</a:t>
            </a:r>
            <a:r>
              <a:rPr lang="en-US" sz="2400" dirty="0" smtClean="0"/>
              <a:t>. Granted it won’t be much of a difference, a couple microseconds at most.  </a:t>
            </a:r>
            <a:endParaRPr lang="en-US" sz="2400" dirty="0"/>
          </a:p>
        </p:txBody>
      </p:sp>
    </p:spTree>
    <p:extLst>
      <p:ext uri="{BB962C8B-B14F-4D97-AF65-F5344CB8AC3E}">
        <p14:creationId xmlns:p14="http://schemas.microsoft.com/office/powerpoint/2010/main" val="537132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560661"/>
            <a:ext cx="8391362" cy="578270"/>
          </a:xfrm>
        </p:spPr>
        <p:txBody>
          <a:bodyPr>
            <a:normAutofit fontScale="90000"/>
          </a:bodyPr>
          <a:lstStyle/>
          <a:p>
            <a:pPr algn="ctr"/>
            <a:r>
              <a:rPr lang="en-US" dirty="0" smtClean="0"/>
              <a:t>Deliverables for part 4B – Question #2</a:t>
            </a:r>
            <a:endParaRPr lang="en-US" dirty="0"/>
          </a:p>
        </p:txBody>
      </p:sp>
      <p:sp>
        <p:nvSpPr>
          <p:cNvPr id="3" name="TextBox 2"/>
          <p:cNvSpPr txBox="1"/>
          <p:nvPr/>
        </p:nvSpPr>
        <p:spPr>
          <a:xfrm>
            <a:off x="1066800" y="2133600"/>
            <a:ext cx="10058400" cy="3416320"/>
          </a:xfrm>
          <a:prstGeom prst="rect">
            <a:avLst/>
          </a:prstGeom>
          <a:noFill/>
        </p:spPr>
        <p:txBody>
          <a:bodyPr wrap="square" rtlCol="0">
            <a:spAutoFit/>
          </a:bodyPr>
          <a:lstStyle/>
          <a:p>
            <a:r>
              <a:rPr lang="en-US" sz="2400" dirty="0"/>
              <a:t>	</a:t>
            </a:r>
            <a:r>
              <a:rPr lang="en-US" sz="2400" dirty="0" smtClean="0"/>
              <a:t>Are </a:t>
            </a:r>
            <a:r>
              <a:rPr lang="en-US" sz="2400" dirty="0"/>
              <a:t>there any differences between the values you measured in Testmain1 </a:t>
            </a:r>
            <a:r>
              <a:rPr lang="en-US" sz="2400" dirty="0" smtClean="0"/>
              <a:t>	versus </a:t>
            </a:r>
            <a:r>
              <a:rPr lang="en-US" sz="2400" dirty="0"/>
              <a:t>Testmain2 function? Explain </a:t>
            </a:r>
            <a:r>
              <a:rPr lang="en-US" sz="2400" dirty="0" smtClean="0"/>
              <a:t>why</a:t>
            </a:r>
          </a:p>
          <a:p>
            <a:r>
              <a:rPr lang="en-US" sz="2400" dirty="0"/>
              <a:t>	</a:t>
            </a:r>
            <a:r>
              <a:rPr lang="en-US" sz="2400" dirty="0" smtClean="0"/>
              <a:t> </a:t>
            </a:r>
          </a:p>
          <a:p>
            <a:pPr marL="800100" lvl="1" indent="-342900">
              <a:buFont typeface="Arial" panose="020B0604020202020204" pitchFamily="34" charset="0"/>
              <a:buChar char="•"/>
            </a:pPr>
            <a:r>
              <a:rPr lang="en-US" sz="2400" dirty="0" smtClean="0"/>
              <a:t>Yes, TestMain1 had a smaller Time Slice than TestMain2 because it was only allowed to run once versus that of TestMain2 which had the entirety of the 2 </a:t>
            </a:r>
            <a:r>
              <a:rPr lang="en-US" sz="2400" dirty="0" err="1" smtClean="0"/>
              <a:t>ms.</a:t>
            </a:r>
            <a:r>
              <a:rPr lang="en-US" sz="2400" dirty="0" smtClean="0"/>
              <a:t> The context switch value was roughly the same, with only a few microseconds difference. Overall the context switch should be about the same but the Time Slice, the time a thread is allowed to run, is different because one uses </a:t>
            </a:r>
            <a:r>
              <a:rPr lang="en-US" sz="2400" dirty="0" err="1" smtClean="0"/>
              <a:t>OS_Suspend</a:t>
            </a:r>
            <a:r>
              <a:rPr lang="en-US" sz="2400" dirty="0" smtClean="0"/>
              <a:t> and one simply waits for the interrupt. </a:t>
            </a:r>
            <a:endParaRPr lang="en-US" sz="2400" dirty="0"/>
          </a:p>
        </p:txBody>
      </p:sp>
    </p:spTree>
    <p:extLst>
      <p:ext uri="{BB962C8B-B14F-4D97-AF65-F5344CB8AC3E}">
        <p14:creationId xmlns:p14="http://schemas.microsoft.com/office/powerpoint/2010/main" val="3381389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560661"/>
            <a:ext cx="8391362" cy="578270"/>
          </a:xfrm>
        </p:spPr>
        <p:txBody>
          <a:bodyPr>
            <a:normAutofit fontScale="90000"/>
          </a:bodyPr>
          <a:lstStyle/>
          <a:p>
            <a:pPr algn="ctr"/>
            <a:r>
              <a:rPr lang="en-US" dirty="0" smtClean="0"/>
              <a:t>Deliverables for part 4B – Question #3</a:t>
            </a:r>
            <a:endParaRPr lang="en-US" dirty="0"/>
          </a:p>
        </p:txBody>
      </p:sp>
      <p:sp>
        <p:nvSpPr>
          <p:cNvPr id="3" name="TextBox 2"/>
          <p:cNvSpPr txBox="1"/>
          <p:nvPr/>
        </p:nvSpPr>
        <p:spPr>
          <a:xfrm>
            <a:off x="1066800" y="2133600"/>
            <a:ext cx="10058400" cy="3046988"/>
          </a:xfrm>
          <a:prstGeom prst="rect">
            <a:avLst/>
          </a:prstGeom>
          <a:noFill/>
        </p:spPr>
        <p:txBody>
          <a:bodyPr wrap="square" rtlCol="0">
            <a:spAutoFit/>
          </a:bodyPr>
          <a:lstStyle/>
          <a:p>
            <a:r>
              <a:rPr lang="en-US" sz="2400" dirty="0"/>
              <a:t>Explain the purpose of using Timer1A, Timer2A, Timer3A, and Timer4A in this mini project</a:t>
            </a:r>
            <a:r>
              <a:rPr lang="en-US" sz="2400" dirty="0" smtClean="0"/>
              <a:t>.</a:t>
            </a:r>
          </a:p>
          <a:p>
            <a:endParaRPr lang="en-US" sz="2400" dirty="0"/>
          </a:p>
          <a:p>
            <a:pPr marL="914400" lvl="1" indent="-457200">
              <a:buFont typeface="+mj-lt"/>
              <a:buAutoNum type="arabicPeriod"/>
            </a:pPr>
            <a:r>
              <a:rPr lang="en-US" sz="2400" dirty="0" smtClean="0"/>
              <a:t>Timer1A – used to run periodic tasks (runs in the background)</a:t>
            </a:r>
          </a:p>
          <a:p>
            <a:pPr marL="914400" lvl="1" indent="-457200">
              <a:buFont typeface="+mj-lt"/>
              <a:buAutoNum type="arabicPeriod"/>
            </a:pPr>
            <a:r>
              <a:rPr lang="en-US" sz="2400" dirty="0" smtClean="0"/>
              <a:t>Timer2A – used when </a:t>
            </a:r>
            <a:r>
              <a:rPr lang="en-US" sz="2400" dirty="0" err="1" smtClean="0"/>
              <a:t>OS_Suspend</a:t>
            </a:r>
            <a:r>
              <a:rPr lang="en-US" sz="2400" dirty="0" smtClean="0"/>
              <a:t> triggers </a:t>
            </a:r>
            <a:r>
              <a:rPr lang="en-US" sz="2400" dirty="0" err="1" smtClean="0"/>
              <a:t>SysTick</a:t>
            </a:r>
            <a:r>
              <a:rPr lang="en-US" sz="2400" dirty="0" smtClean="0"/>
              <a:t> </a:t>
            </a:r>
            <a:r>
              <a:rPr lang="en-US" sz="2400" dirty="0" smtClean="0"/>
              <a:t>Interrupt as well as the when </a:t>
            </a:r>
            <a:r>
              <a:rPr lang="en-US" sz="2400" dirty="0" err="1" smtClean="0"/>
              <a:t>OS_Launch</a:t>
            </a:r>
            <a:r>
              <a:rPr lang="en-US" sz="2400" dirty="0" smtClean="0"/>
              <a:t> sets the interrupts and timers.</a:t>
            </a:r>
            <a:endParaRPr lang="en-US" sz="2400" dirty="0" smtClean="0"/>
          </a:p>
          <a:p>
            <a:pPr marL="914400" lvl="1" indent="-457200">
              <a:buFont typeface="+mj-lt"/>
              <a:buAutoNum type="arabicPeriod"/>
            </a:pPr>
            <a:r>
              <a:rPr lang="en-US" sz="2400" dirty="0" smtClean="0"/>
              <a:t>Timer3A – used to keep the system time via </a:t>
            </a:r>
            <a:r>
              <a:rPr lang="en-US" sz="2400" dirty="0" err="1" smtClean="0"/>
              <a:t>OS_Time</a:t>
            </a:r>
            <a:endParaRPr lang="en-US" sz="2400" dirty="0" smtClean="0"/>
          </a:p>
          <a:p>
            <a:pPr marL="914400" lvl="1" indent="-457200">
              <a:buFont typeface="+mj-lt"/>
              <a:buAutoNum type="arabicPeriod"/>
            </a:pPr>
            <a:r>
              <a:rPr lang="en-US" sz="2400" dirty="0" smtClean="0"/>
              <a:t>Timer4A – used to run periodic tasks (runs in the background)</a:t>
            </a:r>
          </a:p>
        </p:txBody>
      </p:sp>
    </p:spTree>
    <p:extLst>
      <p:ext uri="{BB962C8B-B14F-4D97-AF65-F5344CB8AC3E}">
        <p14:creationId xmlns:p14="http://schemas.microsoft.com/office/powerpoint/2010/main" val="740813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560661"/>
            <a:ext cx="8391362" cy="578270"/>
          </a:xfrm>
        </p:spPr>
        <p:txBody>
          <a:bodyPr>
            <a:normAutofit fontScale="90000"/>
          </a:bodyPr>
          <a:lstStyle/>
          <a:p>
            <a:pPr algn="ctr"/>
            <a:r>
              <a:rPr lang="en-US" dirty="0" smtClean="0"/>
              <a:t>Survey screenshot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3502" y="1219200"/>
            <a:ext cx="9284995" cy="5029372"/>
          </a:xfrm>
          <a:prstGeom prst="rect">
            <a:avLst/>
          </a:prstGeom>
        </p:spPr>
      </p:pic>
    </p:spTree>
    <p:extLst>
      <p:ext uri="{BB962C8B-B14F-4D97-AF65-F5344CB8AC3E}">
        <p14:creationId xmlns:p14="http://schemas.microsoft.com/office/powerpoint/2010/main" val="3611113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228600"/>
            <a:ext cx="8391362" cy="578270"/>
          </a:xfrm>
        </p:spPr>
        <p:txBody>
          <a:bodyPr>
            <a:normAutofit fontScale="90000"/>
          </a:bodyPr>
          <a:lstStyle/>
          <a:p>
            <a:pPr algn="ctr"/>
            <a:r>
              <a:rPr lang="en-US" dirty="0" smtClean="0"/>
              <a:t>Deliverables for part 2a – Time slice</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810000" y="5463077"/>
                <a:ext cx="4017703"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1.3875 </m:t>
                      </m:r>
                      <m:r>
                        <a:rPr lang="en-US" sz="1500" b="0" i="1" smtClean="0">
                          <a:latin typeface="Cambria Math" panose="02040503050406030204" pitchFamily="18" charset="0"/>
                          <a:ea typeface="Cambria Math" panose="02040503050406030204" pitchFamily="18" charset="0"/>
                        </a:rPr>
                        <m:t>𝜇</m:t>
                      </m:r>
                      <m:r>
                        <a:rPr lang="en-US" sz="1500" b="0" i="1" smtClean="0">
                          <a:latin typeface="Cambria Math" panose="02040503050406030204" pitchFamily="18" charset="0"/>
                          <a:ea typeface="Cambria Math" panose="02040503050406030204" pitchFamily="18" charset="0"/>
                        </a:rPr>
                        <m:t>𝑠</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𝑇𝑖𝑚𝑒</m:t>
                      </m:r>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𝑆𝑙𝑖𝑐𝑒</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𝐶𝑜𝑛𝑡𝑒𝑥𝑡</m:t>
                      </m:r>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𝑆𝑤𝑖𝑡𝑐h</m:t>
                      </m:r>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𝑇𝑖𝑚𝑒</m:t>
                      </m:r>
                    </m:oMath>
                  </m:oMathPara>
                </a14:m>
                <a:endParaRPr lang="en-US" sz="1500"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0" y="5463077"/>
                <a:ext cx="4017703" cy="230832"/>
              </a:xfrm>
              <a:prstGeom prst="rect">
                <a:avLst/>
              </a:prstGeom>
              <a:blipFill rotWithShape="0">
                <a:blip r:embed="rId2"/>
                <a:stretch>
                  <a:fillRect l="-607" r="-303" b="-23684"/>
                </a:stretch>
              </a:blipFill>
            </p:spPr>
            <p:txBody>
              <a:bodyPr/>
              <a:lstStyle/>
              <a:p>
                <a:r>
                  <a:rPr lang="en-US">
                    <a:noFill/>
                  </a:rPr>
                  <a:t> </a:t>
                </a:r>
              </a:p>
            </p:txBody>
          </p:sp>
        </mc:Fallback>
      </mc:AlternateContent>
      <p:sp>
        <p:nvSpPr>
          <p:cNvPr id="8" name="TextBox 7"/>
          <p:cNvSpPr txBox="1"/>
          <p:nvPr/>
        </p:nvSpPr>
        <p:spPr>
          <a:xfrm>
            <a:off x="2362200" y="5693909"/>
            <a:ext cx="7315200" cy="1015663"/>
          </a:xfrm>
          <a:prstGeom prst="rect">
            <a:avLst/>
          </a:prstGeom>
          <a:noFill/>
        </p:spPr>
        <p:txBody>
          <a:bodyPr wrap="square" rtlCol="0">
            <a:spAutoFit/>
          </a:bodyPr>
          <a:lstStyle/>
          <a:p>
            <a:r>
              <a:rPr lang="en-US" sz="1500" dirty="0" smtClean="0"/>
              <a:t>In the following slides, I will explain how to isolate the time slice. It requires that you know the context switch time, in this case I had to assume the context switch is the same as the one measured for TestMain0. Without changing the code you could not find the context switch time for TestMain1 but you could for TestMain2.</a:t>
            </a:r>
            <a:endParaRPr lang="en-US" sz="1500" dirty="0"/>
          </a:p>
        </p:txBody>
      </p:sp>
      <p:sp>
        <p:nvSpPr>
          <p:cNvPr id="9" name="Rectangle 8"/>
          <p:cNvSpPr/>
          <p:nvPr/>
        </p:nvSpPr>
        <p:spPr>
          <a:xfrm>
            <a:off x="2286000" y="5431540"/>
            <a:ext cx="7313948" cy="12740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2385" y="839527"/>
            <a:ext cx="8361178" cy="4485423"/>
          </a:xfrm>
          <a:prstGeom prst="rect">
            <a:avLst/>
          </a:prstGeom>
        </p:spPr>
      </p:pic>
    </p:spTree>
    <p:extLst>
      <p:ext uri="{BB962C8B-B14F-4D97-AF65-F5344CB8AC3E}">
        <p14:creationId xmlns:p14="http://schemas.microsoft.com/office/powerpoint/2010/main" val="75355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6523" t="21666" r="16835" b="28491"/>
          <a:stretch/>
        </p:blipFill>
        <p:spPr>
          <a:xfrm>
            <a:off x="8153969" y="1606459"/>
            <a:ext cx="3576166" cy="2609634"/>
          </a:xfrm>
          <a:prstGeom prst="rect">
            <a:avLst/>
          </a:prstGeom>
        </p:spPr>
      </p:pic>
      <p:sp>
        <p:nvSpPr>
          <p:cNvPr id="2" name="Title 1"/>
          <p:cNvSpPr>
            <a:spLocks noGrp="1"/>
          </p:cNvSpPr>
          <p:nvPr>
            <p:ph type="title"/>
          </p:nvPr>
        </p:nvSpPr>
        <p:spPr>
          <a:xfrm>
            <a:off x="1900319" y="560661"/>
            <a:ext cx="8391362" cy="578270"/>
          </a:xfrm>
        </p:spPr>
        <p:txBody>
          <a:bodyPr>
            <a:normAutofit fontScale="90000"/>
          </a:bodyPr>
          <a:lstStyle/>
          <a:p>
            <a:pPr algn="ctr"/>
            <a:r>
              <a:rPr lang="en-US" dirty="0" smtClean="0"/>
              <a:t>Deliverables for part 2a – frequency</a:t>
            </a:r>
            <a:endParaRPr lang="en-US" dirty="0"/>
          </a:p>
        </p:txBody>
      </p:sp>
      <p:sp>
        <p:nvSpPr>
          <p:cNvPr id="14" name="Rectangle 13"/>
          <p:cNvSpPr/>
          <p:nvPr/>
        </p:nvSpPr>
        <p:spPr>
          <a:xfrm>
            <a:off x="3156027" y="5941163"/>
            <a:ext cx="5430866" cy="700096"/>
          </a:xfrm>
          <a:prstGeom prst="rect">
            <a:avLst/>
          </a:prstGeom>
          <a:noFill/>
          <a:ln w="3810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3116080" y="5974281"/>
                <a:ext cx="5494520" cy="66075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𝐹𝑟𝑒𝑞𝑢𝑒𝑛𝑐𝑦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𝑇𝑒𝑠𝑡𝑀𝑎𝑖𝑛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4.1625 </m:t>
                          </m:r>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rPr>
                            <m:t>𝑠</m:t>
                          </m:r>
                        </m:den>
                      </m:f>
                      <m:r>
                        <a:rPr lang="en-US" b="0" i="1" smtClean="0">
                          <a:latin typeface="Cambria Math" panose="02040503050406030204" pitchFamily="18" charset="0"/>
                        </a:rPr>
                        <m:t>=240.240 </m:t>
                      </m:r>
                      <m:r>
                        <a:rPr lang="en-US" b="0" i="1" smtClean="0">
                          <a:latin typeface="Cambria Math" panose="02040503050406030204" pitchFamily="18" charset="0"/>
                        </a:rPr>
                        <m:t>𝑘𝐻𝑧</m:t>
                      </m:r>
                    </m:oMath>
                  </m:oMathPara>
                </a14:m>
                <a:endParaRPr lang="en-US" dirty="0" smtClean="0"/>
              </a:p>
            </p:txBody>
          </p:sp>
        </mc:Choice>
        <mc:Fallback xmlns="">
          <p:sp>
            <p:nvSpPr>
              <p:cNvPr id="15" name="TextBox 14"/>
              <p:cNvSpPr txBox="1">
                <a:spLocks noRot="1" noChangeAspect="1" noMove="1" noResize="1" noEditPoints="1" noAdjustHandles="1" noChangeArrowheads="1" noChangeShapeType="1" noTextEdit="1"/>
              </p:cNvSpPr>
              <p:nvPr/>
            </p:nvSpPr>
            <p:spPr>
              <a:xfrm>
                <a:off x="3116080" y="5974281"/>
                <a:ext cx="5494520" cy="660758"/>
              </a:xfrm>
              <a:prstGeom prst="rect">
                <a:avLst/>
              </a:prstGeom>
              <a:blipFill rotWithShape="0">
                <a:blip r:embed="rId3"/>
                <a:stretch>
                  <a:fillRect/>
                </a:stretch>
              </a:blipFill>
            </p:spPr>
            <p:txBody>
              <a:bodyPr/>
              <a:lstStyle/>
              <a:p>
                <a:r>
                  <a:rPr lang="en-US">
                    <a:noFill/>
                  </a:rPr>
                  <a:t> </a:t>
                </a:r>
              </a:p>
            </p:txBody>
          </p:sp>
        </mc:Fallback>
      </mc:AlternateContent>
      <p:sp>
        <p:nvSpPr>
          <p:cNvPr id="18" name="Rectangle 17"/>
          <p:cNvSpPr/>
          <p:nvPr/>
        </p:nvSpPr>
        <p:spPr>
          <a:xfrm>
            <a:off x="10896600" y="3886200"/>
            <a:ext cx="838200" cy="346452"/>
          </a:xfrm>
          <a:prstGeom prst="rect">
            <a:avLst/>
          </a:prstGeom>
          <a:noFill/>
          <a:ln w="3810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 name="Straight Arrow Connector 5"/>
          <p:cNvCxnSpPr/>
          <p:nvPr/>
        </p:nvCxnSpPr>
        <p:spPr>
          <a:xfrm flipH="1">
            <a:off x="8686800" y="4232652"/>
            <a:ext cx="2240634" cy="163474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953" y="1447800"/>
            <a:ext cx="7694501" cy="4127779"/>
          </a:xfrm>
          <a:prstGeom prst="rect">
            <a:avLst/>
          </a:prstGeom>
        </p:spPr>
      </p:pic>
    </p:spTree>
    <p:extLst>
      <p:ext uri="{BB962C8B-B14F-4D97-AF65-F5344CB8AC3E}">
        <p14:creationId xmlns:p14="http://schemas.microsoft.com/office/powerpoint/2010/main" val="74774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260" y="228600"/>
            <a:ext cx="10215481" cy="578270"/>
          </a:xfrm>
        </p:spPr>
        <p:txBody>
          <a:bodyPr>
            <a:normAutofit fontScale="90000"/>
          </a:bodyPr>
          <a:lstStyle/>
          <a:p>
            <a:pPr algn="ctr"/>
            <a:r>
              <a:rPr lang="en-US" dirty="0" smtClean="0"/>
              <a:t>Deliverables for part 2b – Context Switch Time</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4689686" y="6019800"/>
                <a:ext cx="2812629" cy="230832"/>
              </a:xfrm>
              <a:prstGeom prst="rect">
                <a:avLst/>
              </a:prstGeom>
              <a:noFill/>
            </p:spPr>
            <p:txBody>
              <a:bodyPr wrap="none" lIns="0" tIns="0" rIns="0" bIns="0" rtlCol="0">
                <a:spAutoFit/>
              </a:bodyPr>
              <a:lstStyle/>
              <a:p>
                <a14:m>
                  <m:oMath xmlns:m="http://schemas.openxmlformats.org/officeDocument/2006/math">
                    <m:r>
                      <a:rPr lang="en-US" sz="1500" b="0" i="1" smtClean="0">
                        <a:latin typeface="Cambria Math" panose="02040503050406030204" pitchFamily="18" charset="0"/>
                        <a:ea typeface="Cambria Math" panose="02040503050406030204" pitchFamily="18" charset="0"/>
                      </a:rPr>
                      <m:t>𝐶𝑜𝑛𝑡𝑒𝑥𝑡</m:t>
                    </m:r>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𝑆𝑤𝑖𝑡𝑐h</m:t>
                    </m:r>
                    <m:r>
                      <a:rPr lang="en-US" sz="1500" b="0" i="1" smtClean="0">
                        <a:latin typeface="Cambria Math" panose="02040503050406030204" pitchFamily="18" charset="0"/>
                        <a:ea typeface="Cambria Math" panose="02040503050406030204" pitchFamily="18" charset="0"/>
                      </a:rPr>
                      <m:t> </m:t>
                    </m:r>
                    <m:r>
                      <a:rPr lang="en-US" sz="1500" b="0" i="1" smtClean="0">
                        <a:latin typeface="Cambria Math" panose="02040503050406030204" pitchFamily="18" charset="0"/>
                        <a:ea typeface="Cambria Math" panose="02040503050406030204" pitchFamily="18" charset="0"/>
                      </a:rPr>
                      <m:t>𝑇𝑖𝑚𝑒</m:t>
                    </m:r>
                  </m:oMath>
                </a14:m>
                <a:r>
                  <a:rPr lang="en-US" sz="1500" dirty="0" smtClean="0"/>
                  <a:t>  =  1.125 µs</a:t>
                </a:r>
                <a:endParaRPr lang="en-US" sz="1500" dirty="0"/>
              </a:p>
            </p:txBody>
          </p:sp>
        </mc:Choice>
        <mc:Fallback xmlns="">
          <p:sp>
            <p:nvSpPr>
              <p:cNvPr id="7" name="TextBox 6"/>
              <p:cNvSpPr txBox="1">
                <a:spLocks noRot="1" noChangeAspect="1" noMove="1" noResize="1" noEditPoints="1" noAdjustHandles="1" noChangeArrowheads="1" noChangeShapeType="1" noTextEdit="1"/>
              </p:cNvSpPr>
              <p:nvPr/>
            </p:nvSpPr>
            <p:spPr>
              <a:xfrm>
                <a:off x="4689686" y="6019800"/>
                <a:ext cx="2812629" cy="230832"/>
              </a:xfrm>
              <a:prstGeom prst="rect">
                <a:avLst/>
              </a:prstGeom>
              <a:blipFill rotWithShape="0">
                <a:blip r:embed="rId2"/>
                <a:stretch>
                  <a:fillRect l="-2381" t="-24324" r="-2814" b="-51351"/>
                </a:stretch>
              </a:blipFill>
            </p:spPr>
            <p:txBody>
              <a:bodyPr/>
              <a:lstStyle/>
              <a:p>
                <a:r>
                  <a:rPr lang="en-US">
                    <a:noFill/>
                  </a:rPr>
                  <a:t> </a:t>
                </a:r>
              </a:p>
            </p:txBody>
          </p:sp>
        </mc:Fallback>
      </mc:AlternateContent>
      <p:sp>
        <p:nvSpPr>
          <p:cNvPr id="9" name="Rectangle 8"/>
          <p:cNvSpPr/>
          <p:nvPr/>
        </p:nvSpPr>
        <p:spPr>
          <a:xfrm>
            <a:off x="4610100" y="5943600"/>
            <a:ext cx="29718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852807"/>
            <a:ext cx="9144000" cy="4905375"/>
          </a:xfrm>
          <a:prstGeom prst="rect">
            <a:avLst/>
          </a:prstGeom>
        </p:spPr>
      </p:pic>
    </p:spTree>
    <p:extLst>
      <p:ext uri="{BB962C8B-B14F-4D97-AF65-F5344CB8AC3E}">
        <p14:creationId xmlns:p14="http://schemas.microsoft.com/office/powerpoint/2010/main" val="2821825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228600"/>
            <a:ext cx="8391362" cy="578270"/>
          </a:xfrm>
        </p:spPr>
        <p:txBody>
          <a:bodyPr>
            <a:normAutofit fontScale="90000"/>
          </a:bodyPr>
          <a:lstStyle/>
          <a:p>
            <a:pPr algn="ctr"/>
            <a:r>
              <a:rPr lang="en-US" dirty="0" smtClean="0"/>
              <a:t>Deliverables for part 2b – Time slice</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4939113" y="6019800"/>
                <a:ext cx="2313775" cy="2308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1500" i="1" smtClean="0">
                          <a:latin typeface="Cambria Math" panose="02040503050406030204" pitchFamily="18" charset="0"/>
                        </a:rPr>
                        <m:t>T</m:t>
                      </m:r>
                      <m:r>
                        <a:rPr lang="en-US" sz="1500" b="0" i="1" smtClean="0">
                          <a:latin typeface="Cambria Math" panose="02040503050406030204" pitchFamily="18" charset="0"/>
                        </a:rPr>
                        <m:t>𝑖𝑚𝑒</m:t>
                      </m:r>
                      <m:r>
                        <a:rPr lang="en-US" sz="1500" b="0" i="1" smtClean="0">
                          <a:latin typeface="Cambria Math" panose="02040503050406030204" pitchFamily="18" charset="0"/>
                        </a:rPr>
                        <m:t> </m:t>
                      </m:r>
                      <m:r>
                        <a:rPr lang="en-US" sz="1500" b="0" i="1" smtClean="0">
                          <a:latin typeface="Cambria Math" panose="02040503050406030204" pitchFamily="18" charset="0"/>
                        </a:rPr>
                        <m:t>𝑆𝑙𝑖𝑐𝑒</m:t>
                      </m:r>
                      <m:r>
                        <a:rPr lang="en-US" sz="1500" b="0" i="1" smtClean="0">
                          <a:latin typeface="Cambria Math" panose="02040503050406030204" pitchFamily="18" charset="0"/>
                        </a:rPr>
                        <m:t>=1.998775 </m:t>
                      </m:r>
                      <m:r>
                        <a:rPr lang="en-US" sz="1500" b="0" i="1" smtClean="0">
                          <a:latin typeface="Cambria Math" panose="02040503050406030204" pitchFamily="18" charset="0"/>
                        </a:rPr>
                        <m:t>𝑚𝑠</m:t>
                      </m:r>
                    </m:oMath>
                  </m:oMathPara>
                </a14:m>
                <a:endParaRPr lang="en-US" sz="1500" dirty="0"/>
              </a:p>
            </p:txBody>
          </p:sp>
        </mc:Choice>
        <mc:Fallback xmlns="">
          <p:sp>
            <p:nvSpPr>
              <p:cNvPr id="7" name="TextBox 6"/>
              <p:cNvSpPr txBox="1">
                <a:spLocks noRot="1" noChangeAspect="1" noMove="1" noResize="1" noEditPoints="1" noAdjustHandles="1" noChangeArrowheads="1" noChangeShapeType="1" noTextEdit="1"/>
              </p:cNvSpPr>
              <p:nvPr/>
            </p:nvSpPr>
            <p:spPr>
              <a:xfrm>
                <a:off x="4939113" y="6019800"/>
                <a:ext cx="2313775" cy="230832"/>
              </a:xfrm>
              <a:prstGeom prst="rect">
                <a:avLst/>
              </a:prstGeom>
              <a:blipFill rotWithShape="0">
                <a:blip r:embed="rId2"/>
                <a:stretch>
                  <a:fillRect l="-2895" b="-10811"/>
                </a:stretch>
              </a:blipFill>
            </p:spPr>
            <p:txBody>
              <a:bodyPr/>
              <a:lstStyle/>
              <a:p>
                <a:r>
                  <a:rPr lang="en-US">
                    <a:noFill/>
                  </a:rPr>
                  <a:t> </a:t>
                </a:r>
              </a:p>
            </p:txBody>
          </p:sp>
        </mc:Fallback>
      </mc:AlternateContent>
      <p:sp>
        <p:nvSpPr>
          <p:cNvPr id="8" name="TextBox 7"/>
          <p:cNvSpPr txBox="1"/>
          <p:nvPr/>
        </p:nvSpPr>
        <p:spPr>
          <a:xfrm>
            <a:off x="2514600" y="6239217"/>
            <a:ext cx="7315200" cy="553998"/>
          </a:xfrm>
          <a:prstGeom prst="rect">
            <a:avLst/>
          </a:prstGeom>
          <a:noFill/>
        </p:spPr>
        <p:txBody>
          <a:bodyPr wrap="square" rtlCol="0">
            <a:spAutoFit/>
          </a:bodyPr>
          <a:lstStyle/>
          <a:p>
            <a:r>
              <a:rPr lang="en-US" sz="1500" dirty="0" smtClean="0"/>
              <a:t>I zoomed in and found the last cycle before the context switch and measured that as my Time Slice. Adding the context switch time and the Time Slice should be roughly 2ms.</a:t>
            </a:r>
            <a:endParaRPr lang="en-US" sz="1500" dirty="0"/>
          </a:p>
        </p:txBody>
      </p:sp>
      <p:sp>
        <p:nvSpPr>
          <p:cNvPr id="9" name="Rectangle 8"/>
          <p:cNvSpPr/>
          <p:nvPr/>
        </p:nvSpPr>
        <p:spPr>
          <a:xfrm>
            <a:off x="2439026" y="5943600"/>
            <a:ext cx="7313948" cy="83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8300" y="817756"/>
            <a:ext cx="9067800" cy="4864496"/>
          </a:xfrm>
          <a:prstGeom prst="rect">
            <a:avLst/>
          </a:prstGeom>
        </p:spPr>
      </p:pic>
    </p:spTree>
    <p:extLst>
      <p:ext uri="{BB962C8B-B14F-4D97-AF65-F5344CB8AC3E}">
        <p14:creationId xmlns:p14="http://schemas.microsoft.com/office/powerpoint/2010/main" val="3664295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659" y="586258"/>
            <a:ext cx="8391362" cy="578270"/>
          </a:xfrm>
        </p:spPr>
        <p:txBody>
          <a:bodyPr>
            <a:normAutofit fontScale="90000"/>
          </a:bodyPr>
          <a:lstStyle/>
          <a:p>
            <a:pPr algn="ctr"/>
            <a:r>
              <a:rPr lang="en-US" dirty="0" smtClean="0"/>
              <a:t>Deliverables for part 2b – frequency</a:t>
            </a:r>
            <a:endParaRPr lang="en-US" dirty="0"/>
          </a:p>
        </p:txBody>
      </p:sp>
      <p:sp>
        <p:nvSpPr>
          <p:cNvPr id="14" name="Rectangle 13"/>
          <p:cNvSpPr/>
          <p:nvPr/>
        </p:nvSpPr>
        <p:spPr>
          <a:xfrm>
            <a:off x="3621840" y="6107301"/>
            <a:ext cx="4953000" cy="700096"/>
          </a:xfrm>
          <a:prstGeom prst="rect">
            <a:avLst/>
          </a:prstGeom>
          <a:noFill/>
          <a:ln w="3810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3621840" y="6197797"/>
                <a:ext cx="4953000" cy="55502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𝐹𝑟𝑒𝑞𝑢𝑒𝑛𝑐𝑦</m:t>
                      </m:r>
                      <m:r>
                        <a:rPr lang="en-US" sz="1600" b="0" i="1" smtClean="0">
                          <a:latin typeface="Cambria Math" panose="02040503050406030204" pitchFamily="18" charset="0"/>
                        </a:rPr>
                        <m:t> (</m:t>
                      </m:r>
                      <m:r>
                        <a:rPr lang="en-US" sz="1600" b="0" i="1" smtClean="0">
                          <a:latin typeface="Cambria Math" panose="02040503050406030204" pitchFamily="18" charset="0"/>
                        </a:rPr>
                        <m:t>𝑇𝑒𝑠𝑡𝑀𝑎𝑖𝑛</m:t>
                      </m:r>
                      <m:r>
                        <a:rPr lang="en-US" sz="1600" b="0" i="1" smtClean="0">
                          <a:latin typeface="Cambria Math" panose="02040503050406030204" pitchFamily="18" charset="0"/>
                        </a:rPr>
                        <m:t>2)=</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5.999995 </m:t>
                          </m:r>
                          <m:r>
                            <a:rPr lang="en-US" sz="1600" b="0" i="1" smtClean="0">
                              <a:latin typeface="Cambria Math" panose="02040503050406030204" pitchFamily="18" charset="0"/>
                            </a:rPr>
                            <m:t>𝑚𝑠</m:t>
                          </m:r>
                        </m:den>
                      </m:f>
                      <m:r>
                        <a:rPr lang="en-US" sz="1600" b="0" i="1" smtClean="0">
                          <a:latin typeface="Cambria Math" panose="02040503050406030204" pitchFamily="18" charset="0"/>
                        </a:rPr>
                        <m:t>=166.67 </m:t>
                      </m:r>
                      <m:r>
                        <a:rPr lang="en-US" sz="1600" b="0" i="1" smtClean="0">
                          <a:latin typeface="Cambria Math" panose="02040503050406030204" pitchFamily="18" charset="0"/>
                        </a:rPr>
                        <m:t>𝐻𝑧</m:t>
                      </m:r>
                    </m:oMath>
                  </m:oMathPara>
                </a14:m>
                <a:endParaRPr lang="en-US" sz="1600" dirty="0" smtClean="0"/>
              </a:p>
            </p:txBody>
          </p:sp>
        </mc:Choice>
        <mc:Fallback xmlns="">
          <p:sp>
            <p:nvSpPr>
              <p:cNvPr id="15" name="TextBox 14"/>
              <p:cNvSpPr txBox="1">
                <a:spLocks noRot="1" noChangeAspect="1" noMove="1" noResize="1" noEditPoints="1" noAdjustHandles="1" noChangeArrowheads="1" noChangeShapeType="1" noTextEdit="1"/>
              </p:cNvSpPr>
              <p:nvPr/>
            </p:nvSpPr>
            <p:spPr>
              <a:xfrm>
                <a:off x="3621840" y="6197797"/>
                <a:ext cx="4953000" cy="555024"/>
              </a:xfrm>
              <a:prstGeom prst="rect">
                <a:avLst/>
              </a:prstGeo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164528"/>
            <a:ext cx="8915400" cy="4782740"/>
          </a:xfrm>
          <a:prstGeom prst="rect">
            <a:avLst/>
          </a:prstGeom>
        </p:spPr>
      </p:pic>
    </p:spTree>
    <p:extLst>
      <p:ext uri="{BB962C8B-B14F-4D97-AF65-F5344CB8AC3E}">
        <p14:creationId xmlns:p14="http://schemas.microsoft.com/office/powerpoint/2010/main" val="3640141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960" y="560661"/>
            <a:ext cx="9682081" cy="578270"/>
          </a:xfrm>
        </p:spPr>
        <p:txBody>
          <a:bodyPr>
            <a:normAutofit fontScale="90000"/>
          </a:bodyPr>
          <a:lstStyle/>
          <a:p>
            <a:pPr algn="ctr"/>
            <a:r>
              <a:rPr lang="en-US" dirty="0" smtClean="0"/>
              <a:t>Deliverables for part 2c – context switch time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700" y="1138931"/>
            <a:ext cx="9372600" cy="502800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657600" y="6400800"/>
                <a:ext cx="4876800" cy="276999"/>
              </a:xfrm>
              <a:prstGeom prst="rect">
                <a:avLst/>
              </a:prstGeom>
              <a:noFill/>
              <a:ln w="3810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𝐶𝑜𝑛𝑡𝑒𝑥𝑡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𝑆𝑤𝑖𝑡𝑐h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𝑇𝑖𝑚𝑒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𝑇𝑒𝑠𝑡𝑀𝑎𝑖𝑛</m:t>
                      </m:r>
                      <m:r>
                        <a:rPr lang="en-US" b="0" i="1" smtClean="0">
                          <a:latin typeface="Cambria Math" panose="02040503050406030204" pitchFamily="18" charset="0"/>
                          <a:ea typeface="Cambria Math" panose="02040503050406030204" pitchFamily="18" charset="0"/>
                        </a:rPr>
                        <m:t>0)=1.0625 </m:t>
                      </m:r>
                      <m:r>
                        <a:rPr lang="en-US" b="0" i="1" smtClean="0">
                          <a:latin typeface="Cambria Math" panose="02040503050406030204" pitchFamily="18" charset="0"/>
                          <a:ea typeface="Cambria Math" panose="02040503050406030204" pitchFamily="18" charset="0"/>
                        </a:rPr>
                        <m:t>𝑢𝑠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657600" y="6400800"/>
                <a:ext cx="4876800" cy="276999"/>
              </a:xfrm>
              <a:prstGeom prst="rect">
                <a:avLst/>
              </a:prstGeom>
              <a:blipFill rotWithShape="0">
                <a:blip r:embed="rId3"/>
                <a:stretch>
                  <a:fillRect b="-25490"/>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836172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040" y="560661"/>
            <a:ext cx="10573921" cy="578270"/>
          </a:xfrm>
        </p:spPr>
        <p:txBody>
          <a:bodyPr>
            <a:normAutofit fontScale="90000"/>
          </a:bodyPr>
          <a:lstStyle/>
          <a:p>
            <a:pPr algn="ctr"/>
            <a:r>
              <a:rPr lang="en-US" dirty="0" smtClean="0">
                <a:latin typeface="+mn-lt"/>
              </a:rPr>
              <a:t>Deliverables for part 2 – Summary</a:t>
            </a:r>
            <a:endParaRPr lang="en-US" dirty="0">
              <a:latin typeface="+mn-lt"/>
            </a:endParaRPr>
          </a:p>
        </p:txBody>
      </p:sp>
      <mc:AlternateContent xmlns:mc="http://schemas.openxmlformats.org/markup-compatibility/2006" xmlns:a14="http://schemas.microsoft.com/office/drawing/2010/main">
        <mc:Choice Requires="a14">
          <p:sp>
            <p:nvSpPr>
              <p:cNvPr id="3" name="TextBox 2"/>
              <p:cNvSpPr txBox="1"/>
              <p:nvPr/>
            </p:nvSpPr>
            <p:spPr>
              <a:xfrm>
                <a:off x="2019300" y="1447801"/>
                <a:ext cx="8153400" cy="2971799"/>
              </a:xfrm>
              <a:prstGeom prst="rect">
                <a:avLst/>
              </a:prstGeom>
              <a:noFill/>
            </p:spPr>
            <p:txBody>
              <a:bodyPr wrap="square" rtlCol="0">
                <a:noAutofit/>
              </a:bodyPr>
              <a:lstStyle/>
              <a:p>
                <a:pPr marL="342900" indent="-342900">
                  <a:buFont typeface="+mj-lt"/>
                  <a:buAutoNum type="arabicPeriod"/>
                </a:pPr>
                <a:r>
                  <a:rPr lang="en-US" dirty="0" smtClean="0"/>
                  <a:t>We found that the context switch time, the time it takes from leaving one thread and going to another, was about :</a:t>
                </a:r>
              </a:p>
              <a:p>
                <a:pPr marL="1257300" lvl="2" indent="-342900">
                  <a:buFont typeface="Arial" panose="020B0604020202020204" pitchFamily="34" charset="0"/>
                  <a:buChar char="•"/>
                </a:pPr>
                <a:r>
                  <a:rPr lang="en-US" dirty="0" smtClean="0"/>
                  <a:t>1.0625 </a:t>
                </a:r>
                <a:r>
                  <a:rPr lang="en-US" dirty="0" smtClean="0">
                    <a:sym typeface="Symbol" panose="05050102010706020507" pitchFamily="18" charset="2"/>
                  </a:rPr>
                  <a:t>s (TestMain0)</a:t>
                </a:r>
              </a:p>
              <a:p>
                <a:pPr lvl="2"/>
                <a:endParaRPr lang="en-US" dirty="0" smtClean="0">
                  <a:sym typeface="Symbol" panose="05050102010706020507" pitchFamily="18" charset="2"/>
                </a:endParaRPr>
              </a:p>
              <a:p>
                <a:pPr marL="342900" indent="-342900">
                  <a:buFont typeface="+mj-lt"/>
                  <a:buAutoNum type="arabicPeriod"/>
                </a:pPr>
                <a:r>
                  <a:rPr lang="en-US" dirty="0" smtClean="0">
                    <a:sym typeface="Symbol" panose="05050102010706020507" pitchFamily="18" charset="2"/>
                  </a:rPr>
                  <a:t>We also found that the total time to run a thread and context switch was about :</a:t>
                </a:r>
              </a:p>
              <a:p>
                <a:pPr marL="1257300" lvl="2" indent="-342900">
                  <a:buFont typeface="Arial" panose="020B0604020202020204" pitchFamily="34" charset="0"/>
                  <a:buChar char="•"/>
                </a:pPr>
                <a:r>
                  <a:rPr lang="en-US" dirty="0" smtClean="0">
                    <a:sym typeface="Symbol" panose="05050102010706020507" pitchFamily="18" charset="2"/>
                  </a:rPr>
                  <a:t>1.3875 s for TestMain1 (one time through the thread)</a:t>
                </a:r>
              </a:p>
              <a:p>
                <a:pPr lvl="2"/>
                <a:endParaRPr lang="en-US" dirty="0">
                  <a:sym typeface="Symbol" panose="05050102010706020507" pitchFamily="18" charset="2"/>
                </a:endParaRPr>
              </a:p>
              <a:p>
                <a:pPr marL="342900" indent="-342900">
                  <a:buFont typeface="+mj-lt"/>
                  <a:buAutoNum type="arabicPeriod"/>
                </a:pPr>
                <a:r>
                  <a:rPr lang="en-US" dirty="0" smtClean="0">
                    <a:sym typeface="Symbol" panose="05050102010706020507" pitchFamily="18" charset="2"/>
                  </a:rPr>
                  <a:t>Knowing these both, the time slice for TestMain1 can be found by the following : </a:t>
                </a:r>
              </a:p>
              <a:p>
                <a:pPr marL="342900" indent="-342900">
                  <a:buFont typeface="+mj-lt"/>
                  <a:buAutoNum type="arabicPeriod"/>
                </a:pPr>
                <a:endParaRPr lang="en-US" dirty="0">
                  <a:sym typeface="Symbol" panose="05050102010706020507" pitchFamily="18" charset="2"/>
                </a:endParaRPr>
              </a:p>
              <a:p>
                <a:r>
                  <a:rPr lang="en-US" dirty="0" smtClean="0">
                    <a:sym typeface="Symbol" panose="05050102010706020507" pitchFamily="18" charset="2"/>
                  </a:rPr>
                  <a:t>	</a:t>
                </a:r>
                <a14:m>
                  <m:oMath xmlns:m="http://schemas.openxmlformats.org/officeDocument/2006/math">
                    <m:r>
                      <a:rPr lang="en-US" b="0" i="1" smtClean="0">
                        <a:latin typeface="Cambria Math" panose="02040503050406030204" pitchFamily="18" charset="0"/>
                        <a:sym typeface="Symbol" panose="05050102010706020507" pitchFamily="18" charset="2"/>
                      </a:rPr>
                      <m:t>𝑇𝑖𝑚𝑒</m:t>
                    </m:r>
                    <m:r>
                      <a:rPr lang="en-US" b="0" i="1" smtClean="0">
                        <a:latin typeface="Cambria Math" panose="02040503050406030204" pitchFamily="18" charset="0"/>
                        <a:sym typeface="Symbol" panose="05050102010706020507" pitchFamily="18" charset="2"/>
                      </a:rPr>
                      <m:t> </m:t>
                    </m:r>
                    <m:r>
                      <a:rPr lang="en-US" b="0" i="1" smtClean="0">
                        <a:latin typeface="Cambria Math" panose="02040503050406030204" pitchFamily="18" charset="0"/>
                        <a:sym typeface="Symbol" panose="05050102010706020507" pitchFamily="18" charset="2"/>
                      </a:rPr>
                      <m:t>𝑆𝑙𝑖𝑐𝑒</m:t>
                    </m:r>
                    <m:r>
                      <a:rPr lang="en-US" b="0" i="1" smtClean="0">
                        <a:latin typeface="Cambria Math" panose="02040503050406030204" pitchFamily="18" charset="0"/>
                        <a:sym typeface="Symbol" panose="05050102010706020507" pitchFamily="18" charset="2"/>
                      </a:rPr>
                      <m:t> </m:t>
                    </m:r>
                    <m:d>
                      <m:dPr>
                        <m:ctrlPr>
                          <a:rPr lang="en-US" i="1" smtClean="0">
                            <a:latin typeface="Cambria Math" panose="02040503050406030204" pitchFamily="18" charset="0"/>
                            <a:sym typeface="Symbol" panose="05050102010706020507" pitchFamily="18" charset="2"/>
                          </a:rPr>
                        </m:ctrlPr>
                      </m:dPr>
                      <m:e>
                        <m:r>
                          <a:rPr lang="en-US" b="0" i="1" smtClean="0">
                            <a:latin typeface="Cambria Math" panose="02040503050406030204" pitchFamily="18" charset="0"/>
                            <a:sym typeface="Symbol" panose="05050102010706020507" pitchFamily="18" charset="2"/>
                          </a:rPr>
                          <m:t>𝑇𝑒𝑠𝑡𝑀𝑎𝑖𝑛</m:t>
                        </m:r>
                        <m:r>
                          <a:rPr lang="en-US" b="0" i="1" smtClean="0">
                            <a:latin typeface="Cambria Math" panose="02040503050406030204" pitchFamily="18" charset="0"/>
                            <a:sym typeface="Symbol" panose="05050102010706020507" pitchFamily="18" charset="2"/>
                          </a:rPr>
                          <m:t>1</m:t>
                        </m:r>
                      </m:e>
                    </m:d>
                    <m:r>
                      <a:rPr lang="en-US" b="0" i="1" smtClean="0">
                        <a:latin typeface="Cambria Math" panose="02040503050406030204" pitchFamily="18" charset="0"/>
                        <a:sym typeface="Symbol" panose="05050102010706020507" pitchFamily="18" charset="2"/>
                      </a:rPr>
                      <m:t>= </m:t>
                    </m:r>
                  </m:oMath>
                </a14:m>
                <a:r>
                  <a:rPr lang="en-US" dirty="0" smtClean="0">
                    <a:sym typeface="Symbol" panose="05050102010706020507" pitchFamily="18" charset="2"/>
                  </a:rPr>
                  <a:t>1.3875 </a:t>
                </a:r>
                <a:r>
                  <a:rPr lang="en-US" dirty="0">
                    <a:sym typeface="Symbol" panose="05050102010706020507" pitchFamily="18" charset="2"/>
                  </a:rPr>
                  <a:t></a:t>
                </a:r>
                <a:r>
                  <a:rPr lang="en-US" dirty="0" smtClean="0">
                    <a:sym typeface="Symbol" panose="05050102010706020507" pitchFamily="18" charset="2"/>
                  </a:rPr>
                  <a:t>s – 1.0625 </a:t>
                </a:r>
                <a:r>
                  <a:rPr lang="en-US" dirty="0">
                    <a:sym typeface="Symbol" panose="05050102010706020507" pitchFamily="18" charset="2"/>
                  </a:rPr>
                  <a:t>s </a:t>
                </a:r>
                <a:r>
                  <a:rPr lang="en-US" dirty="0" smtClean="0">
                    <a:sym typeface="Symbol" panose="05050102010706020507" pitchFamily="18" charset="2"/>
                  </a:rPr>
                  <a:t>= 325 n</a:t>
                </a:r>
              </a:p>
              <a:p>
                <a:pPr marL="1257300" lvl="2" indent="-342900">
                  <a:buFont typeface="Arial" panose="020B0604020202020204" pitchFamily="34" charset="0"/>
                  <a:buChar char="•"/>
                </a:pPr>
                <a:endParaRPr lang="en-US" dirty="0" smtClean="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019300" y="1447801"/>
                <a:ext cx="8153400" cy="2971799"/>
              </a:xfrm>
              <a:prstGeom prst="rect">
                <a:avLst/>
              </a:prstGeom>
              <a:blipFill rotWithShape="0">
                <a:blip r:embed="rId2"/>
                <a:stretch>
                  <a:fillRect l="-448" t="-1232" r="-1271"/>
                </a:stretch>
              </a:blipFill>
            </p:spPr>
            <p:txBody>
              <a:bodyPr/>
              <a:lstStyle/>
              <a:p>
                <a:r>
                  <a:rPr lang="en-US">
                    <a:noFill/>
                  </a:rPr>
                  <a:t> </a:t>
                </a:r>
              </a:p>
            </p:txBody>
          </p:sp>
        </mc:Fallback>
      </mc:AlternateContent>
      <p:sp>
        <p:nvSpPr>
          <p:cNvPr id="5" name="TextBox 4"/>
          <p:cNvSpPr txBox="1"/>
          <p:nvPr/>
        </p:nvSpPr>
        <p:spPr>
          <a:xfrm>
            <a:off x="4267200" y="4762681"/>
            <a:ext cx="2819400" cy="934615"/>
          </a:xfrm>
          <a:prstGeom prst="rect">
            <a:avLst/>
          </a:prstGeom>
          <a:noFill/>
          <a:ln w="38100">
            <a:solidFill>
              <a:srgbClr val="FF0000"/>
            </a:solidFill>
          </a:ln>
        </p:spPr>
        <p:txBody>
          <a:bodyPr wrap="square" rtlCol="0">
            <a:noAutofit/>
          </a:bodyPr>
          <a:lstStyle/>
          <a:p>
            <a:pPr algn="ctr"/>
            <a:r>
              <a:rPr lang="en-US" dirty="0" smtClean="0"/>
              <a:t>TestMain2</a:t>
            </a:r>
          </a:p>
          <a:p>
            <a:r>
              <a:rPr lang="en-US" dirty="0" smtClean="0"/>
              <a:t>Frequency = 166.67 Hz</a:t>
            </a:r>
          </a:p>
          <a:p>
            <a:r>
              <a:rPr lang="en-US" dirty="0" smtClean="0"/>
              <a:t>Time Slice = </a:t>
            </a:r>
            <a:r>
              <a:rPr lang="en-US" dirty="0" smtClean="0">
                <a:sym typeface="Symbol" panose="05050102010706020507" pitchFamily="18" charset="2"/>
              </a:rPr>
              <a:t>1.998775 </a:t>
            </a:r>
            <a:r>
              <a:rPr lang="en-US" dirty="0" err="1">
                <a:sym typeface="Symbol" panose="05050102010706020507" pitchFamily="18" charset="2"/>
              </a:rPr>
              <a:t>ms</a:t>
            </a:r>
            <a:endParaRPr lang="en-US" dirty="0">
              <a:sym typeface="Symbol" panose="05050102010706020507" pitchFamily="18" charset="2"/>
            </a:endParaRPr>
          </a:p>
          <a:p>
            <a:endParaRPr lang="en-US" dirty="0"/>
          </a:p>
        </p:txBody>
      </p:sp>
      <p:sp>
        <p:nvSpPr>
          <p:cNvPr id="7" name="TextBox 6"/>
          <p:cNvSpPr txBox="1"/>
          <p:nvPr/>
        </p:nvSpPr>
        <p:spPr>
          <a:xfrm>
            <a:off x="1143000" y="4758017"/>
            <a:ext cx="2667000" cy="939280"/>
          </a:xfrm>
          <a:prstGeom prst="rect">
            <a:avLst/>
          </a:prstGeom>
          <a:noFill/>
          <a:ln w="38100">
            <a:solidFill>
              <a:srgbClr val="FF0000"/>
            </a:solidFill>
          </a:ln>
        </p:spPr>
        <p:txBody>
          <a:bodyPr wrap="square" rtlCol="0">
            <a:noAutofit/>
          </a:bodyPr>
          <a:lstStyle/>
          <a:p>
            <a:pPr algn="ctr"/>
            <a:r>
              <a:rPr lang="en-US" dirty="0" smtClean="0"/>
              <a:t>TestMain1</a:t>
            </a:r>
          </a:p>
          <a:p>
            <a:r>
              <a:rPr lang="en-US" dirty="0" smtClean="0"/>
              <a:t>Frequency = 240.240 kHz</a:t>
            </a:r>
          </a:p>
          <a:p>
            <a:r>
              <a:rPr lang="en-US" dirty="0" smtClean="0"/>
              <a:t>Time Slice = </a:t>
            </a:r>
            <a:r>
              <a:rPr lang="en-US" dirty="0" smtClean="0">
                <a:sym typeface="Symbol" panose="05050102010706020507" pitchFamily="18" charset="2"/>
              </a:rPr>
              <a:t>325 </a:t>
            </a:r>
            <a:r>
              <a:rPr lang="en-US" dirty="0">
                <a:sym typeface="Symbol" panose="05050102010706020507" pitchFamily="18" charset="2"/>
              </a:rPr>
              <a:t>ns</a:t>
            </a:r>
          </a:p>
          <a:p>
            <a:endParaRPr lang="en-US" dirty="0"/>
          </a:p>
        </p:txBody>
      </p:sp>
      <p:sp>
        <p:nvSpPr>
          <p:cNvPr id="8" name="TextBox 7"/>
          <p:cNvSpPr txBox="1"/>
          <p:nvPr/>
        </p:nvSpPr>
        <p:spPr>
          <a:xfrm>
            <a:off x="7543800" y="4762681"/>
            <a:ext cx="3429000" cy="934615"/>
          </a:xfrm>
          <a:prstGeom prst="rect">
            <a:avLst/>
          </a:prstGeom>
          <a:noFill/>
          <a:ln w="38100">
            <a:solidFill>
              <a:srgbClr val="FF0000"/>
            </a:solidFill>
          </a:ln>
        </p:spPr>
        <p:txBody>
          <a:bodyPr wrap="square" rtlCol="0">
            <a:noAutofit/>
          </a:bodyPr>
          <a:lstStyle/>
          <a:p>
            <a:pPr algn="ctr"/>
            <a:r>
              <a:rPr lang="en-US" dirty="0" smtClean="0"/>
              <a:t>TestMain0</a:t>
            </a:r>
          </a:p>
          <a:p>
            <a:r>
              <a:rPr lang="en-US" dirty="0" smtClean="0"/>
              <a:t>Context Switch Time = 1.0625 </a:t>
            </a:r>
            <a:r>
              <a:rPr lang="en-US" dirty="0" smtClean="0">
                <a:sym typeface="Symbol" panose="05050102010706020507" pitchFamily="18" charset="2"/>
              </a:rPr>
              <a:t>s</a:t>
            </a:r>
            <a:endParaRPr lang="en-US" dirty="0"/>
          </a:p>
          <a:p>
            <a:endParaRPr lang="en-US" dirty="0" smtClean="0"/>
          </a:p>
        </p:txBody>
      </p:sp>
    </p:spTree>
    <p:extLst>
      <p:ext uri="{BB962C8B-B14F-4D97-AF65-F5344CB8AC3E}">
        <p14:creationId xmlns:p14="http://schemas.microsoft.com/office/powerpoint/2010/main" val="3234791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319" y="560661"/>
            <a:ext cx="8391362" cy="578270"/>
          </a:xfrm>
        </p:spPr>
        <p:txBody>
          <a:bodyPr>
            <a:normAutofit fontScale="90000"/>
          </a:bodyPr>
          <a:lstStyle/>
          <a:p>
            <a:pPr algn="ctr"/>
            <a:r>
              <a:rPr lang="en-US" dirty="0" smtClean="0"/>
              <a:t>Deliverables for part 2D – question</a:t>
            </a:r>
            <a:endParaRPr lang="en-US" dirty="0"/>
          </a:p>
        </p:txBody>
      </p:sp>
      <p:sp>
        <p:nvSpPr>
          <p:cNvPr id="3" name="TextBox 2"/>
          <p:cNvSpPr txBox="1"/>
          <p:nvPr/>
        </p:nvSpPr>
        <p:spPr>
          <a:xfrm>
            <a:off x="1066800" y="1752600"/>
            <a:ext cx="10058400" cy="3785652"/>
          </a:xfrm>
          <a:prstGeom prst="rect">
            <a:avLst/>
          </a:prstGeom>
          <a:noFill/>
        </p:spPr>
        <p:txBody>
          <a:bodyPr wrap="square" rtlCol="0">
            <a:spAutoFit/>
          </a:bodyPr>
          <a:lstStyle/>
          <a:p>
            <a:r>
              <a:rPr lang="en-US" sz="2400" dirty="0" smtClean="0"/>
              <a:t>	Explain why the values of the counters will be much higher in TestMain2 	than they were in TestMain1.</a:t>
            </a:r>
          </a:p>
          <a:p>
            <a:endParaRPr lang="en-US" sz="2400" dirty="0"/>
          </a:p>
          <a:p>
            <a:pPr marL="800100" lvl="1" indent="-342900">
              <a:buFont typeface="Arial" panose="020B0604020202020204" pitchFamily="34" charset="0"/>
              <a:buChar char="•"/>
            </a:pPr>
            <a:r>
              <a:rPr lang="en-US" sz="2400" dirty="0" smtClean="0"/>
              <a:t>The counter values were higher in TestMain2 because TestMain2 was allowed to run for 2ms where a interrupt would then switch to the next thread. TestMain1 was only allowed to run 1 time before manually switching to the next thread via the </a:t>
            </a:r>
            <a:r>
              <a:rPr lang="en-US" sz="2400" dirty="0" err="1" smtClean="0"/>
              <a:t>OS_Suspend</a:t>
            </a:r>
            <a:r>
              <a:rPr lang="en-US" sz="2400" dirty="0" smtClean="0"/>
              <a:t>() function. The fact that the TestMain2 got to run a lot longer before switching allowed for the values of the counters to increase to a higher value in a shorter amount of time.</a:t>
            </a:r>
            <a:r>
              <a:rPr lang="en-US" sz="2400" dirty="0"/>
              <a:t>	</a:t>
            </a:r>
          </a:p>
        </p:txBody>
      </p:sp>
    </p:spTree>
    <p:extLst>
      <p:ext uri="{BB962C8B-B14F-4D97-AF65-F5344CB8AC3E}">
        <p14:creationId xmlns:p14="http://schemas.microsoft.com/office/powerpoint/2010/main" val="1685190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538</TotalTime>
  <Words>528</Words>
  <Application>Microsoft Office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Cambria Math</vt:lpstr>
      <vt:lpstr>Symbol</vt:lpstr>
      <vt:lpstr>Trebuchet MS</vt:lpstr>
      <vt:lpstr>Tw Cen MT</vt:lpstr>
      <vt:lpstr>Circuit</vt:lpstr>
      <vt:lpstr>MINI PROJECT 2 tcb management, basic scheduling, timing features</vt:lpstr>
      <vt:lpstr>Deliverables for part 2a – Time slice</vt:lpstr>
      <vt:lpstr>Deliverables for part 2a – frequency</vt:lpstr>
      <vt:lpstr>Deliverables for part 2b – Context Switch Time</vt:lpstr>
      <vt:lpstr>Deliverables for part 2b – Time slice</vt:lpstr>
      <vt:lpstr>Deliverables for part 2b – frequency</vt:lpstr>
      <vt:lpstr>Deliverables for part 2c – context switch time</vt:lpstr>
      <vt:lpstr>Deliverables for part 2 – Summary</vt:lpstr>
      <vt:lpstr>Deliverables for part 2D – question</vt:lpstr>
      <vt:lpstr>Deliverables for part 4a – Testmain1</vt:lpstr>
      <vt:lpstr>Deliverables for part 4a – Testmain2</vt:lpstr>
      <vt:lpstr>Deliverables for part 4B – Question #1</vt:lpstr>
      <vt:lpstr>Deliverables for part 4B – Question #2</vt:lpstr>
      <vt:lpstr>Deliverables for part 4B – Question #3</vt:lpstr>
      <vt:lpstr>Survey screenshot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0</dc:title>
  <dc:creator>William LaCour</dc:creator>
  <cp:lastModifiedBy>William LaCour</cp:lastModifiedBy>
  <cp:revision>51</cp:revision>
  <dcterms:created xsi:type="dcterms:W3CDTF">2018-09-07T18:54:27Z</dcterms:created>
  <dcterms:modified xsi:type="dcterms:W3CDTF">2018-10-11T03:03:11Z</dcterms:modified>
</cp:coreProperties>
</file>